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5"/>
  </p:notesMasterIdLst>
  <p:handoutMasterIdLst>
    <p:handoutMasterId r:id="rId76"/>
  </p:handoutMasterIdLst>
  <p:sldIdLst>
    <p:sldId id="288" r:id="rId5"/>
    <p:sldId id="4483" r:id="rId6"/>
    <p:sldId id="298" r:id="rId7"/>
    <p:sldId id="259" r:id="rId8"/>
    <p:sldId id="310" r:id="rId9"/>
    <p:sldId id="260" r:id="rId10"/>
    <p:sldId id="4496" r:id="rId11"/>
    <p:sldId id="289" r:id="rId12"/>
    <p:sldId id="256" r:id="rId13"/>
    <p:sldId id="305" r:id="rId14"/>
    <p:sldId id="4484" r:id="rId15"/>
    <p:sldId id="4486" r:id="rId16"/>
    <p:sldId id="4487" r:id="rId17"/>
    <p:sldId id="306" r:id="rId18"/>
    <p:sldId id="4488" r:id="rId19"/>
    <p:sldId id="4490" r:id="rId20"/>
    <p:sldId id="4515" r:id="rId21"/>
    <p:sldId id="308" r:id="rId22"/>
    <p:sldId id="4489" r:id="rId23"/>
    <p:sldId id="4491" r:id="rId24"/>
    <p:sldId id="4493" r:id="rId25"/>
    <p:sldId id="4492" r:id="rId26"/>
    <p:sldId id="311" r:id="rId27"/>
    <p:sldId id="4494" r:id="rId28"/>
    <p:sldId id="4495" r:id="rId29"/>
    <p:sldId id="309" r:id="rId30"/>
    <p:sldId id="4516" r:id="rId31"/>
    <p:sldId id="299" r:id="rId32"/>
    <p:sldId id="4498" r:id="rId33"/>
    <p:sldId id="312" r:id="rId34"/>
    <p:sldId id="313" r:id="rId35"/>
    <p:sldId id="314" r:id="rId36"/>
    <p:sldId id="4499" r:id="rId37"/>
    <p:sldId id="315" r:id="rId38"/>
    <p:sldId id="4500" r:id="rId39"/>
    <p:sldId id="300" r:id="rId40"/>
    <p:sldId id="4501" r:id="rId41"/>
    <p:sldId id="316" r:id="rId42"/>
    <p:sldId id="317" r:id="rId43"/>
    <p:sldId id="318" r:id="rId44"/>
    <p:sldId id="4513" r:id="rId45"/>
    <p:sldId id="4514" r:id="rId46"/>
    <p:sldId id="4502" r:id="rId47"/>
    <p:sldId id="4503" r:id="rId48"/>
    <p:sldId id="319" r:id="rId49"/>
    <p:sldId id="301" r:id="rId50"/>
    <p:sldId id="320" r:id="rId51"/>
    <p:sldId id="4504" r:id="rId52"/>
    <p:sldId id="321" r:id="rId53"/>
    <p:sldId id="4505" r:id="rId54"/>
    <p:sldId id="322" r:id="rId55"/>
    <p:sldId id="323" r:id="rId56"/>
    <p:sldId id="302" r:id="rId57"/>
    <p:sldId id="324" r:id="rId58"/>
    <p:sldId id="325" r:id="rId59"/>
    <p:sldId id="4506" r:id="rId60"/>
    <p:sldId id="4507" r:id="rId61"/>
    <p:sldId id="326" r:id="rId62"/>
    <p:sldId id="4508" r:id="rId63"/>
    <p:sldId id="327" r:id="rId64"/>
    <p:sldId id="4509" r:id="rId65"/>
    <p:sldId id="328" r:id="rId66"/>
    <p:sldId id="4510" r:id="rId67"/>
    <p:sldId id="303" r:id="rId68"/>
    <p:sldId id="329" r:id="rId69"/>
    <p:sldId id="296" r:id="rId70"/>
    <p:sldId id="4511" r:id="rId71"/>
    <p:sldId id="331" r:id="rId72"/>
    <p:sldId id="4512" r:id="rId73"/>
    <p:sldId id="304" r:id="rId7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2C80F"/>
    <a:srgbClr val="FFCC66"/>
    <a:srgbClr val="FFFF00"/>
    <a:srgbClr val="FFFF99"/>
    <a:srgbClr val="66CCF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53" autoAdjust="0"/>
    <p:restoredTop sz="93719" autoAdjust="0"/>
  </p:normalViewPr>
  <p:slideViewPr>
    <p:cSldViewPr snapToGrid="0">
      <p:cViewPr varScale="1">
        <p:scale>
          <a:sx n="79" d="100"/>
          <a:sy n="79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4/30/2021 2:42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E3A48-FB19-4D8E-98F2-A56D2DA7E832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45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E3A48-FB19-4D8E-98F2-A56D2DA7E832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038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E3A48-FB19-4D8E-98F2-A56D2DA7E832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65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E3A48-FB19-4D8E-98F2-A56D2DA7E832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4060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8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4" r:id="rId2"/>
    <p:sldLayoutId id="2147484645" r:id="rId3"/>
    <p:sldLayoutId id="2147484643" r:id="rId4"/>
    <p:sldLayoutId id="2147484641" r:id="rId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F86BF5-DCCF-44B8-ACF9-8F2A0EC3D662}"/>
              </a:ext>
            </a:extLst>
          </p:cNvPr>
          <p:cNvSpPr/>
          <p:nvPr/>
        </p:nvSpPr>
        <p:spPr>
          <a:xfrm>
            <a:off x="1764" y="1"/>
            <a:ext cx="12434711" cy="1456638"/>
          </a:xfrm>
          <a:prstGeom prst="rect">
            <a:avLst/>
          </a:prstGeom>
          <a:gradFill>
            <a:gsLst>
              <a:gs pos="0">
                <a:srgbClr val="FCE664"/>
              </a:gs>
              <a:gs pos="63000">
                <a:srgbClr val="F0B514"/>
              </a:gs>
              <a:gs pos="32000">
                <a:srgbClr val="F2C811"/>
              </a:gs>
              <a:gs pos="99000">
                <a:srgbClr val="EEA61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5D245C-7AD4-4F23-A267-4BF17F6B27DB}"/>
              </a:ext>
            </a:extLst>
          </p:cNvPr>
          <p:cNvGrpSpPr/>
          <p:nvPr/>
        </p:nvGrpSpPr>
        <p:grpSpPr>
          <a:xfrm>
            <a:off x="882" y="1798223"/>
            <a:ext cx="5422749" cy="4690180"/>
            <a:chOff x="-19327" y="1384917"/>
            <a:chExt cx="4871120" cy="4213072"/>
          </a:xfrm>
        </p:grpSpPr>
        <p:pic>
          <p:nvPicPr>
            <p:cNvPr id="18" name="Shape 689">
              <a:extLst>
                <a:ext uri="{FF2B5EF4-FFF2-40B4-BE49-F238E27FC236}">
                  <a16:creationId xmlns:a16="http://schemas.microsoft.com/office/drawing/2014/main" id="{DD32260E-558C-4834-99A7-7F2EB8AC67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7412" t="13485" r="4790" b="18875"/>
            <a:stretch/>
          </p:blipFill>
          <p:spPr>
            <a:xfrm>
              <a:off x="-19325" y="1384917"/>
              <a:ext cx="4871118" cy="4213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690">
              <a:extLst>
                <a:ext uri="{FF2B5EF4-FFF2-40B4-BE49-F238E27FC236}">
                  <a16:creationId xmlns:a16="http://schemas.microsoft.com/office/drawing/2014/main" id="{1DF0868F-EDFB-48C0-8765-78926780FE47}"/>
                </a:ext>
              </a:extLst>
            </p:cNvPr>
            <p:cNvSpPr/>
            <p:nvPr/>
          </p:nvSpPr>
          <p:spPr>
            <a:xfrm>
              <a:off x="-19327" y="1695545"/>
              <a:ext cx="4098756" cy="328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3246" tIns="46610" rIns="93246" bIns="46610" anchor="ctr" anchorCtr="0">
              <a:noAutofit/>
            </a:bodyPr>
            <a:lstStyle/>
            <a:p>
              <a:pPr algn="ctr"/>
              <a:endParaRPr sz="3672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Shape 690">
              <a:extLst>
                <a:ext uri="{FF2B5EF4-FFF2-40B4-BE49-F238E27FC236}">
                  <a16:creationId xmlns:a16="http://schemas.microsoft.com/office/drawing/2014/main" id="{FB4B6084-77A7-4AFA-9E07-372EAB402BAB}"/>
                </a:ext>
              </a:extLst>
            </p:cNvPr>
            <p:cNvSpPr/>
            <p:nvPr/>
          </p:nvSpPr>
          <p:spPr>
            <a:xfrm>
              <a:off x="-19325" y="1688892"/>
              <a:ext cx="4098753" cy="329163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93246" tIns="46610" rIns="93246" bIns="46610" anchor="ctr" anchorCtr="0">
              <a:noAutofit/>
            </a:bodyPr>
            <a:lstStyle/>
            <a:p>
              <a:pPr algn="ctr"/>
              <a:endParaRPr sz="3672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63130" y="3030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3303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57249" y="4335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rgbClr val="23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4868737" y="2666117"/>
            <a:ext cx="7259273" cy="22070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731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  <a:endParaRPr lang="en-US" sz="6119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5423630" y="5230298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 user</a:t>
            </a:r>
          </a:p>
          <a:p>
            <a:r>
              <a:rPr lang="en-US" dirty="0"/>
              <a:t>Adds a record to AppOwnsDataDB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943975" y="2927733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Tenant Provisioning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templates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D64FD-D720-4A40-AF45-12C9B8FE42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00608"/>
            <a:ext cx="5854101" cy="2617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3990795" y="3901066"/>
            <a:ext cx="8020426" cy="2877706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70DA7-8166-4BE6-9697-62CF24FE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4" y="1244679"/>
            <a:ext cx="6941128" cy="2389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8846D-BCC0-40FA-AAE9-50BCB9B5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00" y="3867245"/>
            <a:ext cx="6218238" cy="2623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5928530" y="2059911"/>
            <a:ext cx="743578" cy="4521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/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/>
              <a:t>authenticates user</a:t>
            </a:r>
            <a:r>
              <a:rPr lang="en-US" sz="2400" dirty="0"/>
              <a:t> and acquires </a:t>
            </a:r>
            <a:r>
              <a:rPr lang="en-US" sz="2400" b="1" dirty="0"/>
              <a:t>access tokens</a:t>
            </a:r>
            <a:r>
              <a:rPr lang="en-US" sz="2400" dirty="0"/>
              <a:t> to call 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/>
              <a:t>node.js</a:t>
            </a:r>
            <a:r>
              <a:rPr lang="en-US" sz="2400" dirty="0"/>
              <a:t> and </a:t>
            </a:r>
            <a:r>
              <a:rPr lang="en-US" sz="2400" b="1" dirty="0"/>
              <a:t>webpack</a:t>
            </a:r>
            <a:r>
              <a:rPr lang="en-US" sz="2400" dirty="0"/>
              <a:t> to support </a:t>
            </a:r>
            <a:r>
              <a:rPr lang="en-US" sz="2400" b="1" dirty="0"/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/>
              <a:t>jQuery</a:t>
            </a:r>
            <a:r>
              <a:rPr lang="en-US" sz="2400" dirty="0"/>
              <a:t> and </a:t>
            </a:r>
            <a:r>
              <a:rPr lang="en-US" sz="2400" b="1" dirty="0"/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/>
              <a:t>React</a:t>
            </a:r>
            <a:r>
              <a:rPr lang="en-US" sz="2400" dirty="0"/>
              <a:t> or </a:t>
            </a:r>
            <a:r>
              <a:rPr lang="en-US" sz="2400" b="1" dirty="0"/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74" y="3466531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192882" y="4454758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AppOwnsDataClient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create permissions</a:t>
            </a:r>
            <a:r>
              <a:rPr lang="en-US" dirty="0"/>
              <a:t> can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6" y="2452904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dirty="0"/>
              <a:t>AppOwnsDataClient demonstrates </a:t>
            </a:r>
            <a:r>
              <a:rPr lang="en-US" b="1" dirty="0"/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/>
              <a:t>master view</a:t>
            </a:r>
            <a:r>
              <a:rPr lang="en-US" dirty="0"/>
              <a:t> and </a:t>
            </a:r>
            <a:r>
              <a:rPr lang="en-US" b="1" dirty="0"/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using a different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201045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025254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025254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396342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378164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1908215"/>
          </a:xfrm>
        </p:spPr>
        <p:txBody>
          <a:bodyPr/>
          <a:lstStyle/>
          <a:p>
            <a:r>
              <a:rPr lang="en-US" sz="2400" dirty="0"/>
              <a:t>Provides service-oriented architecture endpoints for 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log activity events</a:t>
            </a:r>
            <a:r>
              <a:rPr lang="en-US" sz="2000" dirty="0"/>
              <a:t> to be recorded in 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AppOwnsDataAdmin calls Power BI REST API to create and configure workspaces</a:t>
            </a:r>
          </a:p>
          <a:p>
            <a:r>
              <a:rPr lang="en-US" dirty="0"/>
              <a:t>AppOwnsDataWebAPI calls Power BI REST API to generate embed tokens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DB875-0E57-4E49-A941-88D3C3B749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6" y="3254805"/>
            <a:ext cx="7067911" cy="2943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AppOwnsDataClient calls UserLogin endpoint after authenticating user</a:t>
            </a:r>
          </a:p>
          <a:p>
            <a:r>
              <a:rPr lang="en-US" sz="2400" dirty="0"/>
              <a:t>AppOwnsDataWebAPI updates last login time for existing users</a:t>
            </a:r>
          </a:p>
          <a:p>
            <a:r>
              <a:rPr lang="en-US" sz="2400" dirty="0"/>
              <a:t>AppOwnsDataWebAPI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2" y="3177977"/>
            <a:ext cx="8984647" cy="166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cannot see content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3" y="228041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AppOwnsDataWebAPI returns view model to 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2" y="3167469"/>
            <a:ext cx="9480647" cy="2353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dirty="0"/>
              <a:t>AppOwnsDataWebAPI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AppOwnsDataClient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logs custom events</a:t>
            </a:r>
            <a:r>
              <a:rPr lang="en-US" dirty="0"/>
              <a:t> by posting to ActivityLog endpoint</a:t>
            </a:r>
          </a:p>
          <a:p>
            <a:pPr lvl="1"/>
            <a:r>
              <a:rPr lang="en-US" dirty="0"/>
              <a:t>AppOwnsDataWebAPI creates record in AppOwnsDataDB to track activity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021" y="3252428"/>
            <a:ext cx="8690765" cy="311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Activity log data stored in ActivityLog table of 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3" y="2695380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0" y="2140226"/>
            <a:ext cx="9029453" cy="337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8265D-FD01-49BA-A5CD-7A0CB8556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3" y="2324048"/>
            <a:ext cx="4766394" cy="40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92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AppOwnsDataDB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FB6D91-77C6-43A0-90E9-B3C0FB45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FFDC-B064-4B1A-81A2-5104EA00B5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35767"/>
            <a:ext cx="3232409" cy="159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6D71C-DF49-4079-9B35-E565AC3D3F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834146"/>
            <a:ext cx="2740423" cy="16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07B21-FDB7-48E2-A6F6-0735B6A643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4440887"/>
            <a:ext cx="3157798" cy="2207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B15ABA-E406-4648-A731-5D25AA56417C}"/>
              </a:ext>
            </a:extLst>
          </p:cNvPr>
          <p:cNvGrpSpPr/>
          <p:nvPr/>
        </p:nvGrpSpPr>
        <p:grpSpPr>
          <a:xfrm>
            <a:off x="3689262" y="1275830"/>
            <a:ext cx="7917521" cy="3921992"/>
            <a:chOff x="3689262" y="1275830"/>
            <a:chExt cx="7917521" cy="3921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B72E9-4161-44F5-814E-E7EFCF29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8867" y="1275830"/>
              <a:ext cx="3367916" cy="3921992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C75F387-068E-4520-B895-608A92F19CED}"/>
                </a:ext>
              </a:extLst>
            </p:cNvPr>
            <p:cNvSpPr/>
            <p:nvPr/>
          </p:nvSpPr>
          <p:spPr>
            <a:xfrm>
              <a:off x="3689262" y="3092305"/>
              <a:ext cx="4549605" cy="88425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78C229-DC36-4B45-880F-DDFA403D32BE}"/>
                </a:ext>
              </a:extLst>
            </p:cNvPr>
            <p:cNvSpPr/>
            <p:nvPr/>
          </p:nvSpPr>
          <p:spPr bwMode="auto">
            <a:xfrm>
              <a:off x="4413565" y="2834146"/>
              <a:ext cx="2740423" cy="1400574"/>
            </a:xfrm>
            <a:prstGeom prst="round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Entity Framework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53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67" y="2729173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6" y="2880013"/>
            <a:ext cx="2260512" cy="147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23" y="2827242"/>
            <a:ext cx="4503008" cy="29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23" y="2827242"/>
            <a:ext cx="3474720" cy="305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609469"/>
            <a:ext cx="6436199" cy="243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83" y="2609469"/>
            <a:ext cx="4339423" cy="2435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0" y="2344593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5" y="2059211"/>
            <a:ext cx="6588731" cy="25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0" y="4708678"/>
            <a:ext cx="6499043" cy="199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18" y="2059211"/>
            <a:ext cx="4145399" cy="3262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336989"/>
            <a:ext cx="4586771" cy="417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42" y="2359031"/>
            <a:ext cx="6800528" cy="2063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8" y="1818690"/>
            <a:ext cx="8232762" cy="269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" y="4875887"/>
            <a:ext cx="4713410" cy="1938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dirty="0" err="1"/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dirty="0"/>
              <a:t>AppOwnsDataShared: Class library project used to generate AppOwnsDataDB</a:t>
            </a:r>
          </a:p>
          <a:p>
            <a:r>
              <a:rPr lang="en-US" dirty="0"/>
              <a:t>AppOwnsDataWebApi: ASP.NET Web API used by 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2" y="1223343"/>
            <a:ext cx="11060206" cy="3861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5308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AppOwnsDataDB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FB6D91-77C6-43A0-90E9-B3C0FB45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FFDC-B064-4B1A-81A2-5104EA00B5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35767"/>
            <a:ext cx="3232409" cy="159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6D71C-DF49-4079-9B35-E565AC3D3F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834146"/>
            <a:ext cx="2740423" cy="16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07B21-FDB7-48E2-A6F6-0735B6A643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4440887"/>
            <a:ext cx="3157798" cy="2207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B15ABA-E406-4648-A731-5D25AA56417C}"/>
              </a:ext>
            </a:extLst>
          </p:cNvPr>
          <p:cNvGrpSpPr/>
          <p:nvPr/>
        </p:nvGrpSpPr>
        <p:grpSpPr>
          <a:xfrm>
            <a:off x="3689262" y="1275830"/>
            <a:ext cx="7917521" cy="3921992"/>
            <a:chOff x="3689262" y="1275830"/>
            <a:chExt cx="7917521" cy="3921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B72E9-4161-44F5-814E-E7EFCF29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8867" y="1275830"/>
              <a:ext cx="3367916" cy="3921992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C75F387-068E-4520-B895-608A92F19CED}"/>
                </a:ext>
              </a:extLst>
            </p:cNvPr>
            <p:cNvSpPr/>
            <p:nvPr/>
          </p:nvSpPr>
          <p:spPr>
            <a:xfrm>
              <a:off x="3689262" y="3092305"/>
              <a:ext cx="4549605" cy="88425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78C229-DC36-4B45-880F-DDFA403D32BE}"/>
                </a:ext>
              </a:extLst>
            </p:cNvPr>
            <p:cNvSpPr/>
            <p:nvPr/>
          </p:nvSpPr>
          <p:spPr bwMode="auto">
            <a:xfrm>
              <a:off x="4413565" y="2834146"/>
              <a:ext cx="2740423" cy="1400574"/>
            </a:xfrm>
            <a:prstGeom prst="round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Entity Framework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" y="1247313"/>
            <a:ext cx="7775567" cy="237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" y="3880448"/>
            <a:ext cx="6044072" cy="2656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580312"/>
            <a:ext cx="3588882" cy="411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10" y="1580312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27F03-79D4-4526-B03A-3412E4E98EA8}"/>
              </a:ext>
            </a:extLst>
          </p:cNvPr>
          <p:cNvGrpSpPr/>
          <p:nvPr/>
        </p:nvGrpSpPr>
        <p:grpSpPr>
          <a:xfrm>
            <a:off x="442275" y="1233878"/>
            <a:ext cx="6118074" cy="3508357"/>
            <a:chOff x="1234382" y="2206643"/>
            <a:chExt cx="4190365" cy="2402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F6D4D7-8BC2-49E6-8E00-DEC36E2FB6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2206643"/>
              <a:ext cx="4190365" cy="85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4DAB4-A095-482F-9CD9-95A63F236DC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3302107"/>
              <a:ext cx="3903980" cy="130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41" y="1233878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59C8F-5807-4BF4-AF7C-4A9548941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5" y="1241713"/>
            <a:ext cx="5476240" cy="21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5" y="3610957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4" y="5522885"/>
            <a:ext cx="11975966" cy="920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D490C-92E2-476A-89ED-99747940FD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" y="1163667"/>
            <a:ext cx="9467740" cy="525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0" y="1257819"/>
            <a:ext cx="3273202" cy="223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1365292"/>
            <a:ext cx="4350477" cy="3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4699758"/>
            <a:ext cx="5374746" cy="2102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3448"/>
            <a:ext cx="5454524" cy="298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23" y="2999441"/>
            <a:ext cx="3966355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B5779-5661-449A-B458-BDF7562E28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23" y="1303448"/>
            <a:ext cx="5048660" cy="1271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22442"/>
            <a:ext cx="5760518" cy="139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7" y="3023741"/>
            <a:ext cx="6221724" cy="3513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88550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46" y="1288550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2" y="1276462"/>
            <a:ext cx="10583093" cy="5104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15495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2" y="1185011"/>
            <a:ext cx="11336618" cy="433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116847"/>
            <a:ext cx="7647381" cy="353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14023"/>
            <a:ext cx="4980962" cy="16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40" y="4126162"/>
            <a:ext cx="2683377" cy="1945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6" y="1177116"/>
            <a:ext cx="4482241" cy="311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6" y="4615110"/>
            <a:ext cx="9170818" cy="2237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E7321-B2FE-4CD9-8072-C2271C4730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41100"/>
            <a:ext cx="10906009" cy="315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508927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C703-2F10-4E87-B618-AD9154F1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User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DA6A5-388F-4751-A0F6-A5F8EDDFA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ADA2-E9A3-43DC-BFDD-31139BF5ED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70706"/>
            <a:ext cx="5355594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BE65-300C-4209-86AB-0F149DD939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4" y="2947286"/>
            <a:ext cx="5597083" cy="226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06233-2454-4FB0-8F34-5A020A9DCC7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448566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5" y="1100689"/>
            <a:ext cx="7824005" cy="217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5" y="3497262"/>
            <a:ext cx="6142746" cy="331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90" y="3497262"/>
            <a:ext cx="2769384" cy="331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64082"/>
            <a:ext cx="4415927" cy="178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" y="3267987"/>
            <a:ext cx="6472274" cy="155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" y="5040276"/>
            <a:ext cx="5433815" cy="164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" y="1192674"/>
            <a:ext cx="5155812" cy="215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9" y="3597642"/>
            <a:ext cx="5068508" cy="136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" y="5216729"/>
            <a:ext cx="5391613" cy="141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9" y="1930428"/>
            <a:ext cx="11297403" cy="313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AppOwsDataUsageReporting.pbix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18184"/>
            <a:ext cx="10536970" cy="3846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63605"/>
            <a:ext cx="10611884" cy="446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79962"/>
            <a:ext cx="11230158" cy="419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Created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69" y="2806693"/>
            <a:ext cx="8927994" cy="3872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a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Monitoring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Monitoring report performance</a:t>
            </a:r>
            <a:r>
              <a:rPr lang="en-US" dirty="0"/>
              <a:t> for loading and report rendering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154346" y="3075280"/>
            <a:ext cx="7502236" cy="3214294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custom activity log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permissions.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reports.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 Dev Camp">
  <a:themeElements>
    <a:clrScheme name="Power BI Dev Camp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FA7D00"/>
      </a:accent2>
      <a:accent3>
        <a:srgbClr val="990033"/>
      </a:accent3>
      <a:accent4>
        <a:srgbClr val="0070C0"/>
      </a:accent4>
      <a:accent5>
        <a:srgbClr val="008000"/>
      </a:accent5>
      <a:accent6>
        <a:srgbClr val="9933FF"/>
      </a:accent6>
      <a:hlink>
        <a:srgbClr val="0000CC"/>
      </a:hlink>
      <a:folHlink>
        <a:srgbClr val="000099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ef38329b-e139-4eb4-9d7a-1b84c79a6610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4139</TotalTime>
  <Words>1501</Words>
  <Application>Microsoft Office PowerPoint</Application>
  <PresentationFormat>Custom</PresentationFormat>
  <Paragraphs>285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Arial Black</vt:lpstr>
      <vt:lpstr>Lato</vt:lpstr>
      <vt:lpstr>Lucida Console</vt:lpstr>
      <vt:lpstr>Segoe UI</vt:lpstr>
      <vt:lpstr>Segoe UI Light</vt:lpstr>
      <vt:lpstr>Segoe UI Semibold</vt:lpstr>
      <vt:lpstr>Wingdings</vt:lpstr>
      <vt:lpstr>Power BI Dev Camp</vt:lpstr>
      <vt:lpstr>PowerPoint Presentation</vt:lpstr>
      <vt:lpstr>App-Owns-Data Starter Kit on GitHub</vt:lpstr>
      <vt:lpstr>Agenda</vt:lpstr>
      <vt:lpstr>Customer Tenants in App-Owns-Data Embedding</vt:lpstr>
      <vt:lpstr>Designing a Multi-tenant Environment</vt:lpstr>
      <vt:lpstr>App-Owns-Data Embedding &amp; Authorization</vt:lpstr>
      <vt:lpstr>The App-Owns-Data Starter Kit Solution</vt:lpstr>
      <vt:lpstr>App-Owns-Data Starter Kit - Value Proposition</vt:lpstr>
      <vt:lpstr>Solution Architecture</vt:lpstr>
      <vt:lpstr>AppOwnsDataAdmin</vt:lpstr>
      <vt:lpstr>Common Tenant Provisioning Requirements</vt:lpstr>
      <vt:lpstr>Creating Customer Tenants</vt:lpstr>
      <vt:lpstr>Managing User Permissions</vt:lpstr>
      <vt:lpstr>AppOwnsDataClient</vt:lpstr>
      <vt:lpstr>Report Authoring</vt:lpstr>
      <vt:lpstr>Responsive Design</vt:lpstr>
      <vt:lpstr>Identity Providers and App-Owns-Data Development</vt:lpstr>
      <vt:lpstr>AppOwnsDataWebApi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AppOwnsDataShared class library</vt:lpstr>
      <vt:lpstr>AppOwnsDataDB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AppOwnsDataDB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AppOwnsDataClient</vt:lpstr>
      <vt:lpstr>Test AppOwnsDataClient in Visual Studio</vt:lpstr>
      <vt:lpstr>Side by Side</vt:lpstr>
      <vt:lpstr>Assign User Permissions</vt:lpstr>
      <vt:lpstr>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140</cp:revision>
  <cp:lastPrinted>2019-05-02T20:11:39Z</cp:lastPrinted>
  <dcterms:created xsi:type="dcterms:W3CDTF">2018-09-21T01:16:59Z</dcterms:created>
  <dcterms:modified xsi:type="dcterms:W3CDTF">2021-04-30T21:31:28Z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